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292480"/>
            <a:ext cx="77713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85800" y="2292480"/>
            <a:ext cx="77713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292480"/>
            <a:ext cx="77713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3240" y="2277000"/>
            <a:ext cx="9146160" cy="230328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2"/>
          <p:cNvSpPr/>
          <p:nvPr/>
        </p:nvSpPr>
        <p:spPr>
          <a:xfrm>
            <a:off x="0" y="4293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8" name="Picture 2"/>
          <p:cNvPicPr/>
          <p:nvPr/>
        </p:nvPicPr>
        <p:blipFill>
          <a:blip r:embed="rId2"/>
          <a:stretch/>
        </p:blipFill>
        <p:spPr>
          <a:xfrm>
            <a:off x="30240" y="332640"/>
            <a:ext cx="3280320" cy="1639800"/>
          </a:xfrm>
          <a:prstGeom prst="rect">
            <a:avLst/>
          </a:prstGeom>
          <a:ln>
            <a:noFill/>
          </a:ln>
        </p:spPr>
      </p:pic>
      <p:sp>
        <p:nvSpPr>
          <p:cNvPr id="79" name="CustomShape 3"/>
          <p:cNvSpPr/>
          <p:nvPr/>
        </p:nvSpPr>
        <p:spPr>
          <a:xfrm>
            <a:off x="1187640" y="247500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Willkommensabend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80" name="CustomShape 4"/>
          <p:cNvSpPr/>
          <p:nvPr/>
        </p:nvSpPr>
        <p:spPr>
          <a:xfrm>
            <a:off x="1187640" y="3577680"/>
            <a:ext cx="66956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3200" b="0" strike="noStrike" spc="-1">
                <a:solidFill>
                  <a:srgbClr val="FFFFFF"/>
                </a:solidFill>
                <a:latin typeface="Source Sans Pro"/>
                <a:ea typeface="Source Sans Pro"/>
              </a:rPr>
              <a:t>Willkommen im Wirkungskreis!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rafik 2"/>
          <p:cNvPicPr/>
          <p:nvPr/>
        </p:nvPicPr>
        <p:blipFill>
          <a:blip r:embed="rId2"/>
          <a:srcRect b="14434"/>
          <a:stretch/>
        </p:blipFill>
        <p:spPr>
          <a:xfrm>
            <a:off x="-3240" y="522720"/>
            <a:ext cx="9142920" cy="527220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3240" y="260640"/>
            <a:ext cx="913968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4" name="Picture 2"/>
          <p:cNvPicPr/>
          <p:nvPr/>
        </p:nvPicPr>
        <p:blipFill>
          <a:blip r:embed="rId3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Stimmen aus dem Wirkungskreis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86" name="CustomShape 4"/>
          <p:cNvSpPr/>
          <p:nvPr/>
        </p:nvSpPr>
        <p:spPr>
          <a:xfrm>
            <a:off x="899640" y="3098160"/>
            <a:ext cx="3383280" cy="2305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i="1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„Der IPU-Kongress</a:t>
            </a:r>
            <a:endParaRPr lang="de-DE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1800" b="0" i="1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ist ein toller Pool an Möglichkeiten und Initiativen. Da ist es</a:t>
            </a:r>
            <a:endParaRPr lang="de-DE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1800" b="0" i="1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fast, unmöglich nicht aktiv zu werden!“</a:t>
            </a:r>
            <a:endParaRPr lang="de-DE" sz="1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Moritz</a:t>
            </a: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-3240" y="260640"/>
            <a:ext cx="914616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Picture 2"/>
          <p:cNvPicPr/>
          <p:nvPr/>
        </p:nvPicPr>
        <p:blipFill>
          <a:blip r:embed="rId2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pic>
        <p:nvPicPr>
          <p:cNvPr id="90" name="Grafik 1"/>
          <p:cNvPicPr/>
          <p:nvPr/>
        </p:nvPicPr>
        <p:blipFill>
          <a:blip r:embed="rId3"/>
          <a:srcRect l="-373" r="-48"/>
          <a:stretch/>
        </p:blipFill>
        <p:spPr>
          <a:xfrm>
            <a:off x="2483640" y="1200960"/>
            <a:ext cx="3776760" cy="5642280"/>
          </a:xfrm>
          <a:prstGeom prst="rect">
            <a:avLst/>
          </a:prstGeom>
          <a:ln>
            <a:noFill/>
          </a:ln>
        </p:spPr>
      </p:pic>
      <p:sp>
        <p:nvSpPr>
          <p:cNvPr id="91" name="CustomShape 3"/>
          <p:cNvSpPr/>
          <p:nvPr/>
        </p:nvSpPr>
        <p:spPr>
          <a:xfrm>
            <a:off x="2997360" y="5322600"/>
            <a:ext cx="2749320" cy="135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i="1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"Ein sehr unterstützendes Netzwerk.“</a:t>
            </a:r>
            <a:endParaRPr lang="de-DE" sz="1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Vladimir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92" name="CustomShape 4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Stimmen aus dem Wirkungskreis</a:t>
            </a:r>
            <a:endParaRPr lang="de-DE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fik 2"/>
          <p:cNvPicPr/>
          <p:nvPr/>
        </p:nvPicPr>
        <p:blipFill>
          <a:blip r:embed="rId2"/>
          <a:srcRect b="11171"/>
          <a:stretch/>
        </p:blipFill>
        <p:spPr>
          <a:xfrm>
            <a:off x="0" y="380880"/>
            <a:ext cx="9142920" cy="5414040"/>
          </a:xfrm>
          <a:prstGeom prst="rect">
            <a:avLst/>
          </a:prstGeom>
          <a:ln>
            <a:noFill/>
          </a:ln>
        </p:spPr>
      </p:pic>
      <p:sp>
        <p:nvSpPr>
          <p:cNvPr id="94" name="CustomShape 1"/>
          <p:cNvSpPr/>
          <p:nvPr/>
        </p:nvSpPr>
        <p:spPr>
          <a:xfrm>
            <a:off x="-3240" y="260640"/>
            <a:ext cx="914616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2"/>
          <p:cNvPicPr/>
          <p:nvPr/>
        </p:nvPicPr>
        <p:blipFill>
          <a:blip r:embed="rId3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sp>
        <p:nvSpPr>
          <p:cNvPr id="97" name="CustomShape 3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Stimmen aus dem Wirkungskreis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98" name="CustomShape 4"/>
          <p:cNvSpPr/>
          <p:nvPr/>
        </p:nvSpPr>
        <p:spPr>
          <a:xfrm>
            <a:off x="469080" y="3213000"/>
            <a:ext cx="3165840" cy="2305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i="1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„Ich bin bei der IPU, weil mein Idealismus hier zur Realität wird.“</a:t>
            </a:r>
            <a:endParaRPr lang="de-DE" sz="1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Mara</a:t>
            </a: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rafik 1"/>
          <p:cNvPicPr/>
          <p:nvPr/>
        </p:nvPicPr>
        <p:blipFill>
          <a:blip r:embed="rId2"/>
          <a:srcRect b="17024"/>
          <a:stretch/>
        </p:blipFill>
        <p:spPr>
          <a:xfrm>
            <a:off x="-3240" y="737640"/>
            <a:ext cx="9146160" cy="5201280"/>
          </a:xfrm>
          <a:prstGeom prst="rect">
            <a:avLst/>
          </a:prstGeom>
          <a:ln>
            <a:noFill/>
          </a:ln>
        </p:spPr>
      </p:pic>
      <p:sp>
        <p:nvSpPr>
          <p:cNvPr id="100" name="CustomShape 1"/>
          <p:cNvSpPr/>
          <p:nvPr/>
        </p:nvSpPr>
        <p:spPr>
          <a:xfrm>
            <a:off x="-3240" y="260640"/>
            <a:ext cx="914616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1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2" name="Picture 2"/>
          <p:cNvPicPr/>
          <p:nvPr/>
        </p:nvPicPr>
        <p:blipFill>
          <a:blip r:embed="rId3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sp>
        <p:nvSpPr>
          <p:cNvPr id="103" name="CustomShape 3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Stimmen aus dem Wirkungskreis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107640" y="2709000"/>
            <a:ext cx="3850920" cy="2737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i="1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„Obwohl ich mit Elektrotechnik einen anderen fachlichen Hintergrund habe, wird hier ein Raum geschaffen, in dem ich mich mit meiner Perspektive einbringen kann.“</a:t>
            </a:r>
            <a:endParaRPr lang="de-DE" sz="1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Source Code Pro"/>
                <a:ea typeface="Source Code Pro"/>
              </a:rPr>
              <a:t>Sebastian</a:t>
            </a: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-3240" y="2277000"/>
            <a:ext cx="9146160" cy="230328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ustomShape 2"/>
          <p:cNvSpPr/>
          <p:nvPr/>
        </p:nvSpPr>
        <p:spPr>
          <a:xfrm>
            <a:off x="0" y="4293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7" name="Picture 2"/>
          <p:cNvPicPr/>
          <p:nvPr/>
        </p:nvPicPr>
        <p:blipFill>
          <a:blip r:embed="rId2"/>
          <a:stretch/>
        </p:blipFill>
        <p:spPr>
          <a:xfrm>
            <a:off x="30240" y="332640"/>
            <a:ext cx="3280320" cy="1639800"/>
          </a:xfrm>
          <a:prstGeom prst="rect">
            <a:avLst/>
          </a:prstGeom>
          <a:ln>
            <a:noFill/>
          </a:ln>
        </p:spPr>
      </p:pic>
      <p:sp>
        <p:nvSpPr>
          <p:cNvPr id="108" name="CustomShape 3"/>
          <p:cNvSpPr/>
          <p:nvPr/>
        </p:nvSpPr>
        <p:spPr>
          <a:xfrm>
            <a:off x="1187640" y="247500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Was macht die IPU?</a:t>
            </a:r>
            <a:endParaRPr lang="de-DE" sz="2800" b="0" strike="noStrike" spc="-1">
              <a:latin typeface="Arial"/>
            </a:endParaRPr>
          </a:p>
        </p:txBody>
      </p:sp>
      <p:pic>
        <p:nvPicPr>
          <p:cNvPr id="109" name="Grafik 2"/>
          <p:cNvPicPr/>
          <p:nvPr/>
        </p:nvPicPr>
        <p:blipFill>
          <a:blip r:embed="rId3"/>
          <a:stretch/>
        </p:blipFill>
        <p:spPr>
          <a:xfrm>
            <a:off x="5184000" y="3348000"/>
            <a:ext cx="3599640" cy="269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3245760" y="260640"/>
            <a:ext cx="265176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Wer sind wir?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11" name="Custom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" name="CustomShape 3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4"/>
          <p:cNvSpPr/>
          <p:nvPr/>
        </p:nvSpPr>
        <p:spPr>
          <a:xfrm>
            <a:off x="2555640" y="2925000"/>
            <a:ext cx="457092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Ziele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Förderung des Umweltschutzes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Nachhaltige Entwicklung</a:t>
            </a:r>
            <a:br/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… </a:t>
            </a: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mit den Mitteln der Psychologie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14" name="CustomShape 5"/>
          <p:cNvSpPr/>
          <p:nvPr/>
        </p:nvSpPr>
        <p:spPr>
          <a:xfrm>
            <a:off x="1619640" y="953640"/>
            <a:ext cx="457092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Die IPU …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 </a:t>
            </a:r>
            <a:br/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… ist ein gemeinnütziger Verein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… mit über 350 Mitgliedern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… besteht seit über 25 Jahren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15" name="CustomShape 6"/>
          <p:cNvSpPr/>
          <p:nvPr/>
        </p:nvSpPr>
        <p:spPr>
          <a:xfrm>
            <a:off x="1907640" y="4965840"/>
            <a:ext cx="455112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Unsere Mitglieder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br/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leben auch außerhalb von Deutschland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formieren ein starkes Netzwerk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müssen nicht Psychologie studieren</a:t>
            </a:r>
            <a:endParaRPr lang="de-DE" sz="1800" b="0" strike="noStrike" spc="-1">
              <a:latin typeface="Arial"/>
            </a:endParaRPr>
          </a:p>
        </p:txBody>
      </p:sp>
      <p:pic>
        <p:nvPicPr>
          <p:cNvPr id="116" name="Picture 2"/>
          <p:cNvPicPr/>
          <p:nvPr/>
        </p:nvPicPr>
        <p:blipFill>
          <a:blip r:embed="rId2"/>
          <a:srcRect l="23878" t="3853" r="58358" b="84549"/>
          <a:stretch/>
        </p:blipFill>
        <p:spPr>
          <a:xfrm>
            <a:off x="340560" y="3855240"/>
            <a:ext cx="1154520" cy="1072440"/>
          </a:xfrm>
          <a:prstGeom prst="rect">
            <a:avLst/>
          </a:prstGeom>
          <a:ln>
            <a:noFill/>
          </a:ln>
        </p:spPr>
      </p:pic>
      <p:pic>
        <p:nvPicPr>
          <p:cNvPr id="117" name="Picture 2"/>
          <p:cNvPicPr/>
          <p:nvPr/>
        </p:nvPicPr>
        <p:blipFill>
          <a:blip r:embed="rId2"/>
          <a:srcRect l="74837" t="23463" r="3676" b="64706"/>
          <a:stretch/>
        </p:blipFill>
        <p:spPr>
          <a:xfrm>
            <a:off x="6576840" y="692640"/>
            <a:ext cx="1563840" cy="1222920"/>
          </a:xfrm>
          <a:prstGeom prst="rect">
            <a:avLst/>
          </a:prstGeom>
          <a:ln>
            <a:noFill/>
          </a:ln>
        </p:spPr>
      </p:pic>
      <p:pic>
        <p:nvPicPr>
          <p:cNvPr id="118" name="Picture 2"/>
          <p:cNvPicPr/>
          <p:nvPr/>
        </p:nvPicPr>
        <p:blipFill>
          <a:blip r:embed="rId2"/>
          <a:srcRect l="69120" t="7792" r="11802" b="79705"/>
          <a:stretch/>
        </p:blipFill>
        <p:spPr>
          <a:xfrm>
            <a:off x="7127640" y="4371120"/>
            <a:ext cx="1136880" cy="1059480"/>
          </a:xfrm>
          <a:prstGeom prst="rect">
            <a:avLst/>
          </a:prstGeom>
          <a:ln>
            <a:noFill/>
          </a:ln>
        </p:spPr>
      </p:pic>
      <p:pic>
        <p:nvPicPr>
          <p:cNvPr id="119" name="Picture 2"/>
          <p:cNvPicPr/>
          <p:nvPr/>
        </p:nvPicPr>
        <p:blipFill>
          <a:blip r:embed="rId2"/>
          <a:srcRect l="8570" t="31288" r="76897" b="54851"/>
          <a:stretch/>
        </p:blipFill>
        <p:spPr>
          <a:xfrm>
            <a:off x="357120" y="1080000"/>
            <a:ext cx="1083600" cy="1468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532320" y="260640"/>
            <a:ext cx="207792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Kongresse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183960" y="5164920"/>
            <a:ext cx="669564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Nächster IPU-Kongress: </a:t>
            </a:r>
            <a:br/>
            <a:r>
              <a:rPr lang="de-DE" sz="2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14. – 17. November </a:t>
            </a:r>
            <a:br/>
            <a:r>
              <a:rPr lang="de-DE" sz="2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in </a:t>
            </a:r>
            <a:r>
              <a:rPr lang="de-DE" sz="2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Cuxhaven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22" name="CustomShape 3"/>
          <p:cNvSpPr/>
          <p:nvPr/>
        </p:nvSpPr>
        <p:spPr>
          <a:xfrm>
            <a:off x="251640" y="980640"/>
            <a:ext cx="84240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>
              <a:latin typeface="Arial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"/>
          <a:stretch/>
        </p:blipFill>
        <p:spPr>
          <a:xfrm>
            <a:off x="183960" y="980640"/>
            <a:ext cx="4768560" cy="1885320"/>
          </a:xfrm>
          <a:prstGeom prst="rect">
            <a:avLst/>
          </a:prstGeom>
          <a:ln>
            <a:noFill/>
          </a:ln>
        </p:spPr>
      </p:pic>
      <p:pic>
        <p:nvPicPr>
          <p:cNvPr id="124" name="Picture 2"/>
          <p:cNvPicPr/>
          <p:nvPr/>
        </p:nvPicPr>
        <p:blipFill>
          <a:blip r:embed="rId3"/>
          <a:stretch/>
        </p:blipFill>
        <p:spPr>
          <a:xfrm>
            <a:off x="6588360" y="3573000"/>
            <a:ext cx="2447640" cy="1627200"/>
          </a:xfrm>
          <a:prstGeom prst="rect">
            <a:avLst/>
          </a:prstGeom>
          <a:ln>
            <a:noFill/>
          </a:ln>
        </p:spPr>
      </p:pic>
      <p:pic>
        <p:nvPicPr>
          <p:cNvPr id="125" name="Picture 2"/>
          <p:cNvPicPr/>
          <p:nvPr/>
        </p:nvPicPr>
        <p:blipFill>
          <a:blip r:embed="rId4"/>
          <a:stretch/>
        </p:blipFill>
        <p:spPr>
          <a:xfrm>
            <a:off x="4438800" y="3465000"/>
            <a:ext cx="4655880" cy="3095280"/>
          </a:xfrm>
          <a:prstGeom prst="rect">
            <a:avLst/>
          </a:prstGeom>
          <a:ln>
            <a:noFill/>
          </a:ln>
        </p:spPr>
      </p:pic>
      <p:pic>
        <p:nvPicPr>
          <p:cNvPr id="126" name="Picture 4"/>
          <p:cNvPicPr/>
          <p:nvPr/>
        </p:nvPicPr>
        <p:blipFill>
          <a:blip r:embed="rId5"/>
          <a:stretch/>
        </p:blipFill>
        <p:spPr>
          <a:xfrm>
            <a:off x="251640" y="3086280"/>
            <a:ext cx="3951720" cy="1926000"/>
          </a:xfrm>
          <a:prstGeom prst="rect">
            <a:avLst/>
          </a:prstGeom>
          <a:ln>
            <a:noFill/>
          </a:ln>
        </p:spPr>
      </p:pic>
      <p:pic>
        <p:nvPicPr>
          <p:cNvPr id="127" name="Picture 6"/>
          <p:cNvPicPr/>
          <p:nvPr/>
        </p:nvPicPr>
        <p:blipFill>
          <a:blip r:embed="rId6"/>
          <a:stretch/>
        </p:blipFill>
        <p:spPr>
          <a:xfrm>
            <a:off x="5089680" y="783720"/>
            <a:ext cx="4005000" cy="2616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/>
          <p:cNvPicPr/>
          <p:nvPr/>
        </p:nvPicPr>
        <p:blipFill>
          <a:blip r:embed="rId2"/>
          <a:srcRect t="17748"/>
          <a:stretch/>
        </p:blipFill>
        <p:spPr>
          <a:xfrm>
            <a:off x="323640" y="3501000"/>
            <a:ext cx="4069440" cy="3110040"/>
          </a:xfrm>
          <a:prstGeom prst="rect">
            <a:avLst/>
          </a:prstGeom>
          <a:ln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1994040" y="358920"/>
            <a:ext cx="5327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de-DE" sz="2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Aktionen</a:t>
            </a:r>
            <a:endParaRPr lang="de-DE" sz="2800" b="0" strike="noStrike" spc="-1">
              <a:latin typeface="Arial"/>
            </a:endParaRPr>
          </a:p>
        </p:txBody>
      </p:sp>
      <p:pic>
        <p:nvPicPr>
          <p:cNvPr id="130" name="Picture 4"/>
          <p:cNvPicPr/>
          <p:nvPr/>
        </p:nvPicPr>
        <p:blipFill>
          <a:blip r:embed="rId3"/>
          <a:srcRect r="31831"/>
          <a:stretch/>
        </p:blipFill>
        <p:spPr>
          <a:xfrm>
            <a:off x="337680" y="882360"/>
            <a:ext cx="2648880" cy="2401920"/>
          </a:xfrm>
          <a:prstGeom prst="rect">
            <a:avLst/>
          </a:prstGeom>
          <a:ln>
            <a:noFill/>
          </a:ln>
        </p:spPr>
      </p:pic>
      <p:pic>
        <p:nvPicPr>
          <p:cNvPr id="131" name="Picture 6"/>
          <p:cNvPicPr/>
          <p:nvPr/>
        </p:nvPicPr>
        <p:blipFill>
          <a:blip r:embed="rId4"/>
          <a:stretch/>
        </p:blipFill>
        <p:spPr>
          <a:xfrm>
            <a:off x="3276000" y="876600"/>
            <a:ext cx="1871640" cy="2407680"/>
          </a:xfrm>
          <a:prstGeom prst="rect">
            <a:avLst/>
          </a:prstGeom>
          <a:ln>
            <a:noFill/>
          </a:ln>
        </p:spPr>
      </p:pic>
      <p:sp>
        <p:nvSpPr>
          <p:cNvPr id="132" name="CustomShape 2"/>
          <p:cNvSpPr/>
          <p:nvPr/>
        </p:nvSpPr>
        <p:spPr>
          <a:xfrm>
            <a:off x="4676760" y="5589360"/>
            <a:ext cx="45709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Aktionen sind einfach und machen Spaß. 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Wann startest du mit uns die Nächste?</a:t>
            </a:r>
            <a:endParaRPr lang="de-DE" sz="1800" b="0" strike="noStrike" spc="-1">
              <a:latin typeface="Arial"/>
            </a:endParaRPr>
          </a:p>
        </p:txBody>
      </p:sp>
      <p:pic>
        <p:nvPicPr>
          <p:cNvPr id="133" name="Picture 10"/>
          <p:cNvPicPr/>
          <p:nvPr/>
        </p:nvPicPr>
        <p:blipFill>
          <a:blip r:embed="rId5"/>
          <a:stretch/>
        </p:blipFill>
        <p:spPr>
          <a:xfrm>
            <a:off x="5364000" y="876600"/>
            <a:ext cx="3095280" cy="464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-3240" y="2277000"/>
            <a:ext cx="9146160" cy="230328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CustomShape 2"/>
          <p:cNvSpPr/>
          <p:nvPr/>
        </p:nvSpPr>
        <p:spPr>
          <a:xfrm>
            <a:off x="0" y="4293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6" name="Picture 2"/>
          <p:cNvPicPr/>
          <p:nvPr/>
        </p:nvPicPr>
        <p:blipFill>
          <a:blip r:embed="rId2"/>
          <a:stretch/>
        </p:blipFill>
        <p:spPr>
          <a:xfrm>
            <a:off x="30240" y="332640"/>
            <a:ext cx="3280320" cy="1639800"/>
          </a:xfrm>
          <a:prstGeom prst="rect">
            <a:avLst/>
          </a:prstGeom>
          <a:ln>
            <a:noFill/>
          </a:ln>
        </p:spPr>
      </p:pic>
      <p:sp>
        <p:nvSpPr>
          <p:cNvPr id="137" name="CustomShape 3"/>
          <p:cNvSpPr/>
          <p:nvPr/>
        </p:nvSpPr>
        <p:spPr>
          <a:xfrm>
            <a:off x="1187640" y="247500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Austausch &amp; Vernetzung</a:t>
            </a:r>
            <a:endParaRPr lang="de-DE" sz="2800" b="0" strike="noStrike" spc="-1">
              <a:latin typeface="Arial"/>
            </a:endParaRPr>
          </a:p>
        </p:txBody>
      </p:sp>
      <p:pic>
        <p:nvPicPr>
          <p:cNvPr id="138" name="Grafik 2"/>
          <p:cNvPicPr/>
          <p:nvPr/>
        </p:nvPicPr>
        <p:blipFill>
          <a:blip r:embed="rId3"/>
          <a:stretch/>
        </p:blipFill>
        <p:spPr>
          <a:xfrm>
            <a:off x="4392000" y="3352320"/>
            <a:ext cx="4487400" cy="2983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-3240" y="260640"/>
            <a:ext cx="914616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1" name="Picture 2"/>
          <p:cNvPicPr/>
          <p:nvPr/>
        </p:nvPicPr>
        <p:blipFill>
          <a:blip r:embed="rId2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sp>
        <p:nvSpPr>
          <p:cNvPr id="142" name="CustomShape 3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Austausch &amp; Vernetzung</a:t>
            </a:r>
            <a:endParaRPr lang="de-DE" sz="2800" b="0" strike="noStrike" spc="-1">
              <a:latin typeface="Arial"/>
            </a:endParaRPr>
          </a:p>
        </p:txBody>
      </p:sp>
      <p:pic>
        <p:nvPicPr>
          <p:cNvPr id="143" name="Picture 5"/>
          <p:cNvPicPr/>
          <p:nvPr/>
        </p:nvPicPr>
        <p:blipFill>
          <a:blip r:embed="rId3"/>
          <a:stretch/>
        </p:blipFill>
        <p:spPr>
          <a:xfrm>
            <a:off x="4212000" y="3333240"/>
            <a:ext cx="4721400" cy="3148560"/>
          </a:xfrm>
          <a:prstGeom prst="rect">
            <a:avLst/>
          </a:prstGeom>
          <a:ln>
            <a:noFill/>
          </a:ln>
        </p:spPr>
      </p:pic>
      <p:sp>
        <p:nvSpPr>
          <p:cNvPr id="144" name="CustomShape 4"/>
          <p:cNvSpPr/>
          <p:nvPr/>
        </p:nvSpPr>
        <p:spPr>
          <a:xfrm>
            <a:off x="307800" y="1268640"/>
            <a:ext cx="7503480" cy="173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IPU-Mailingliste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versorgt über 500 Menschen (alle IPU Mitglieder und Interessierte) mit Neuigkeiten, und Informationen über Veranstaltungen, beginnende Projekte und Praktikumsangebote.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Wingdings"/>
                <a:ea typeface="Source Sans Pro"/>
              </a:rPr>
              <a:t></a:t>
            </a: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 </a:t>
            </a:r>
            <a:r>
              <a:rPr lang="de-DE" sz="1800" b="0" strike="noStrike" spc="-1">
                <a:solidFill>
                  <a:srgbClr val="000000"/>
                </a:solidFill>
                <a:latin typeface="Source Sans Pro"/>
                <a:ea typeface="Source Sans Pro"/>
              </a:rPr>
              <a:t>http://listi.jpberlin.de/mailman/listinfo/ipu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45" name="CustomShape 5"/>
          <p:cNvSpPr/>
          <p:nvPr/>
        </p:nvSpPr>
        <p:spPr>
          <a:xfrm>
            <a:off x="275040" y="3141000"/>
            <a:ext cx="4199040" cy="173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Praktikumsbörse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Wir vermitteln Praktika an alle Studierende, die gerne Erfahrungen </a:t>
            </a:r>
            <a:br/>
            <a:r>
              <a:rPr lang="de-DE" sz="1800" b="0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im Bereich Umweltschutz sammeln möchten. Bald auf ipu-ev.de zu finden!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-3240" y="260640"/>
            <a:ext cx="914616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8" name="Picture 2"/>
          <p:cNvPicPr/>
          <p:nvPr/>
        </p:nvPicPr>
        <p:blipFill>
          <a:blip r:embed="rId2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sp>
        <p:nvSpPr>
          <p:cNvPr id="149" name="CustomShape 3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Slack - Wirkungskreis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0" name="CustomShape 4"/>
          <p:cNvSpPr/>
          <p:nvPr/>
        </p:nvSpPr>
        <p:spPr>
          <a:xfrm>
            <a:off x="378720" y="1800000"/>
            <a:ext cx="674892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- einfache, übersichtliche  Kommunikation  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- verschiedene Channel für Arbeitskreise (AK), Lokalgruppen usw.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- schneller Kontakt zum Vorstand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1" strike="noStrike" spc="-1">
                <a:solidFill>
                  <a:srgbClr val="BFBD32"/>
                </a:solidFill>
                <a:latin typeface="Source Sans Pro"/>
                <a:ea typeface="Source Sans Pro"/>
              </a:rPr>
              <a:t>- schon über 60 Menschen im aktiven Wirkungskreis!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51" name="CustomShape 5"/>
          <p:cNvSpPr/>
          <p:nvPr/>
        </p:nvSpPr>
        <p:spPr>
          <a:xfrm>
            <a:off x="288000" y="3528000"/>
            <a:ext cx="289476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Zu finden unter</a:t>
            </a:r>
            <a:br/>
            <a:r>
              <a:rPr lang="de-DE" sz="1800" b="0" strike="noStrike" spc="-1">
                <a:solidFill>
                  <a:srgbClr val="006655"/>
                </a:solidFill>
                <a:latin typeface="Source Sans Pro"/>
                <a:ea typeface="Source Sans Pro"/>
              </a:rPr>
              <a:t>www.ipu-ev.de!</a:t>
            </a: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-3240" y="2277000"/>
            <a:ext cx="9146160" cy="230328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CustomShape 2"/>
          <p:cNvSpPr/>
          <p:nvPr/>
        </p:nvSpPr>
        <p:spPr>
          <a:xfrm>
            <a:off x="0" y="4293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4" name="Picture 2"/>
          <p:cNvPicPr/>
          <p:nvPr/>
        </p:nvPicPr>
        <p:blipFill>
          <a:blip r:embed="rId2"/>
          <a:stretch/>
        </p:blipFill>
        <p:spPr>
          <a:xfrm>
            <a:off x="30240" y="332640"/>
            <a:ext cx="3280320" cy="1639800"/>
          </a:xfrm>
          <a:prstGeom prst="rect">
            <a:avLst/>
          </a:prstGeom>
          <a:ln>
            <a:noFill/>
          </a:ln>
        </p:spPr>
      </p:pic>
      <p:sp>
        <p:nvSpPr>
          <p:cNvPr id="155" name="CustomShape 3"/>
          <p:cNvSpPr/>
          <p:nvPr/>
        </p:nvSpPr>
        <p:spPr>
          <a:xfrm>
            <a:off x="1187640" y="247500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Organigramm</a:t>
            </a:r>
            <a:endParaRPr lang="de-DE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-3240" y="260640"/>
            <a:ext cx="9146160" cy="95292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CustomShape 2"/>
          <p:cNvSpPr/>
          <p:nvPr/>
        </p:nvSpPr>
        <p:spPr>
          <a:xfrm>
            <a:off x="0" y="5652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8" name="Picture 2"/>
          <p:cNvPicPr/>
          <p:nvPr/>
        </p:nvPicPr>
        <p:blipFill>
          <a:blip r:embed="rId2"/>
          <a:srcRect t="13506"/>
          <a:stretch/>
        </p:blipFill>
        <p:spPr>
          <a:xfrm>
            <a:off x="7164360" y="6001920"/>
            <a:ext cx="1978560" cy="855000"/>
          </a:xfrm>
          <a:prstGeom prst="rect">
            <a:avLst/>
          </a:prstGeom>
          <a:ln>
            <a:noFill/>
          </a:ln>
        </p:spPr>
      </p:pic>
      <p:sp>
        <p:nvSpPr>
          <p:cNvPr id="159" name="CustomShape 3"/>
          <p:cNvSpPr/>
          <p:nvPr/>
        </p:nvSpPr>
        <p:spPr>
          <a:xfrm>
            <a:off x="1187640" y="2475000"/>
            <a:ext cx="7055640" cy="9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IPU Präsentation Beispiel – korrekte Schriftart 1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60" name="CustomShape 4"/>
          <p:cNvSpPr/>
          <p:nvPr/>
        </p:nvSpPr>
        <p:spPr>
          <a:xfrm>
            <a:off x="1187640" y="3577680"/>
            <a:ext cx="66956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3200" b="0" strike="noStrike" spc="-1">
                <a:solidFill>
                  <a:srgbClr val="FFFFFF"/>
                </a:solidFill>
                <a:latin typeface="Source Sans Pro"/>
                <a:ea typeface="Source Sans Pro"/>
              </a:rPr>
              <a:t>Korrekte  Schriftart 2 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61" name="CustomShape 5"/>
          <p:cNvSpPr/>
          <p:nvPr/>
        </p:nvSpPr>
        <p:spPr>
          <a:xfrm>
            <a:off x="107640" y="261360"/>
            <a:ext cx="70556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Organigramm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62" name="CustomShape 6"/>
          <p:cNvSpPr/>
          <p:nvPr/>
        </p:nvSpPr>
        <p:spPr>
          <a:xfrm>
            <a:off x="6446160" y="1512000"/>
            <a:ext cx="2193480" cy="688320"/>
          </a:xfrm>
          <a:custGeom>
            <a:avLst/>
            <a:gdLst/>
            <a:ahLst/>
            <a:cxnLst/>
            <a:rect l="l" t="t" r="r" b="b"/>
            <a:pathLst>
              <a:path w="6096" h="1915">
                <a:moveTo>
                  <a:pt x="319" y="0"/>
                </a:moveTo>
                <a:cubicBezTo>
                  <a:pt x="159" y="0"/>
                  <a:pt x="0" y="159"/>
                  <a:pt x="0" y="319"/>
                </a:cubicBezTo>
                <a:lnTo>
                  <a:pt x="0" y="1595"/>
                </a:lnTo>
                <a:cubicBezTo>
                  <a:pt x="0" y="1754"/>
                  <a:pt x="159" y="1914"/>
                  <a:pt x="319" y="1914"/>
                </a:cubicBezTo>
                <a:lnTo>
                  <a:pt x="5776" y="1914"/>
                </a:lnTo>
                <a:cubicBezTo>
                  <a:pt x="5935" y="1914"/>
                  <a:pt x="6095" y="1754"/>
                  <a:pt x="6095" y="1595"/>
                </a:cubicBezTo>
                <a:lnTo>
                  <a:pt x="6095" y="319"/>
                </a:lnTo>
                <a:cubicBezTo>
                  <a:pt x="6095" y="159"/>
                  <a:pt x="5935" y="0"/>
                  <a:pt x="5776" y="0"/>
                </a:cubicBezTo>
                <a:lnTo>
                  <a:pt x="319" y="0"/>
                </a:lnTo>
              </a:path>
            </a:pathLst>
          </a:custGeom>
          <a:solidFill>
            <a:srgbClr val="007826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AKs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63" name="CustomShape 7"/>
          <p:cNvSpPr/>
          <p:nvPr/>
        </p:nvSpPr>
        <p:spPr>
          <a:xfrm>
            <a:off x="3960000" y="3888000"/>
            <a:ext cx="1871640" cy="575640"/>
          </a:xfrm>
          <a:custGeom>
            <a:avLst/>
            <a:gdLst/>
            <a:ahLst/>
            <a:cxnLst/>
            <a:rect l="l" t="t" r="r" b="b"/>
            <a:pathLst>
              <a:path w="5202" h="1601">
                <a:moveTo>
                  <a:pt x="266" y="0"/>
                </a:moveTo>
                <a:cubicBezTo>
                  <a:pt x="133" y="0"/>
                  <a:pt x="0" y="133"/>
                  <a:pt x="0" y="266"/>
                </a:cubicBezTo>
                <a:lnTo>
                  <a:pt x="0" y="1334"/>
                </a:lnTo>
                <a:cubicBezTo>
                  <a:pt x="0" y="1467"/>
                  <a:pt x="133" y="1600"/>
                  <a:pt x="266" y="1600"/>
                </a:cubicBezTo>
                <a:lnTo>
                  <a:pt x="4934" y="1600"/>
                </a:lnTo>
                <a:cubicBezTo>
                  <a:pt x="5067" y="1600"/>
                  <a:pt x="5201" y="1467"/>
                  <a:pt x="5201" y="1334"/>
                </a:cubicBezTo>
                <a:lnTo>
                  <a:pt x="5201" y="266"/>
                </a:lnTo>
                <a:cubicBezTo>
                  <a:pt x="5201" y="133"/>
                  <a:pt x="5067" y="0"/>
                  <a:pt x="4934" y="0"/>
                </a:cubicBezTo>
                <a:lnTo>
                  <a:pt x="266" y="0"/>
                </a:lnTo>
              </a:path>
            </a:pathLst>
          </a:custGeom>
          <a:solidFill>
            <a:srgbClr val="007826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Vorstand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64" name="CustomShape 8"/>
          <p:cNvSpPr/>
          <p:nvPr/>
        </p:nvSpPr>
        <p:spPr>
          <a:xfrm>
            <a:off x="1152000" y="1569600"/>
            <a:ext cx="2193480" cy="688320"/>
          </a:xfrm>
          <a:custGeom>
            <a:avLst/>
            <a:gdLst/>
            <a:ahLst/>
            <a:cxnLst/>
            <a:rect l="l" t="t" r="r" b="b"/>
            <a:pathLst>
              <a:path w="6096" h="1915">
                <a:moveTo>
                  <a:pt x="319" y="0"/>
                </a:moveTo>
                <a:cubicBezTo>
                  <a:pt x="159" y="0"/>
                  <a:pt x="0" y="159"/>
                  <a:pt x="0" y="319"/>
                </a:cubicBezTo>
                <a:lnTo>
                  <a:pt x="0" y="1595"/>
                </a:lnTo>
                <a:cubicBezTo>
                  <a:pt x="0" y="1754"/>
                  <a:pt x="159" y="1914"/>
                  <a:pt x="319" y="1914"/>
                </a:cubicBezTo>
                <a:lnTo>
                  <a:pt x="5776" y="1914"/>
                </a:lnTo>
                <a:cubicBezTo>
                  <a:pt x="5935" y="1914"/>
                  <a:pt x="6095" y="1754"/>
                  <a:pt x="6095" y="1595"/>
                </a:cubicBezTo>
                <a:lnTo>
                  <a:pt x="6095" y="319"/>
                </a:lnTo>
                <a:cubicBezTo>
                  <a:pt x="6095" y="159"/>
                  <a:pt x="5935" y="0"/>
                  <a:pt x="5776" y="0"/>
                </a:cubicBezTo>
                <a:lnTo>
                  <a:pt x="319" y="0"/>
                </a:lnTo>
              </a:path>
            </a:pathLst>
          </a:custGeom>
          <a:solidFill>
            <a:srgbClr val="007826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Verantwortlichkeiten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65" name="CustomShape 9"/>
          <p:cNvSpPr/>
          <p:nvPr/>
        </p:nvSpPr>
        <p:spPr>
          <a:xfrm>
            <a:off x="1152000" y="2315520"/>
            <a:ext cx="2663640" cy="20298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Kongresskonzeption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Hausmeister*innen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</a:t>
            </a:r>
            <a:r>
              <a:rPr lang="de-DE" sz="1800" b="0" strike="noStrike" spc="-1" dirty="0" err="1">
                <a:latin typeface="Arial"/>
              </a:rPr>
              <a:t>Orga</a:t>
            </a:r>
            <a:r>
              <a:rPr lang="de-DE" sz="1800" b="0" strike="noStrike" spc="-1" dirty="0">
                <a:latin typeface="Arial"/>
              </a:rPr>
              <a:t>-Team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Team Reichweite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</a:t>
            </a:r>
            <a:r>
              <a:rPr lang="de-DE" sz="1800" b="0" strike="noStrike" spc="-1" dirty="0" err="1">
                <a:latin typeface="Arial"/>
              </a:rPr>
              <a:t>Ermöglicher</a:t>
            </a:r>
            <a:r>
              <a:rPr lang="de-DE" sz="1800" b="0" strike="noStrike" spc="-1" dirty="0">
                <a:latin typeface="Arial"/>
              </a:rPr>
              <a:t>*innen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</a:t>
            </a:r>
            <a:r>
              <a:rPr lang="de-DE" sz="1800" b="0" strike="noStrike" spc="-1">
                <a:latin typeface="Arial"/>
              </a:rPr>
              <a:t>Postamt </a:t>
            </a:r>
            <a:endParaRPr lang="de-DE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latin typeface="Arial"/>
              </a:rPr>
              <a:t>- Wissensmanagement</a:t>
            </a:r>
          </a:p>
        </p:txBody>
      </p:sp>
      <p:sp>
        <p:nvSpPr>
          <p:cNvPr id="166" name="CustomShape 10"/>
          <p:cNvSpPr/>
          <p:nvPr/>
        </p:nvSpPr>
        <p:spPr>
          <a:xfrm>
            <a:off x="6468840" y="2258280"/>
            <a:ext cx="209520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latin typeface="Arial"/>
              </a:rPr>
              <a:t>- AK Lehre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latin typeface="Arial"/>
              </a:rPr>
              <a:t>- AK Kreatives     	Chaos</a:t>
            </a: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latin typeface="Arial"/>
              </a:rPr>
              <a:t>- AK Freizeit</a:t>
            </a:r>
          </a:p>
        </p:txBody>
      </p:sp>
      <p:sp>
        <p:nvSpPr>
          <p:cNvPr id="167" name="CustomShape 11"/>
          <p:cNvSpPr/>
          <p:nvPr/>
        </p:nvSpPr>
        <p:spPr>
          <a:xfrm>
            <a:off x="4104000" y="2016000"/>
            <a:ext cx="1655640" cy="1655640"/>
          </a:xfrm>
          <a:prstGeom prst="ellipse">
            <a:avLst/>
          </a:prstGeom>
          <a:solidFill>
            <a:srgbClr val="007826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EEEEEE"/>
                </a:solidFill>
                <a:latin typeface="Arial"/>
                <a:ea typeface="DejaVu Sans"/>
              </a:rPr>
              <a:t>Mitglieder</a:t>
            </a:r>
            <a:r>
              <a:rPr lang="de-DE" sz="1800" b="1" strike="noStrike" spc="-1">
                <a:solidFill>
                  <a:srgbClr val="EEEEEE"/>
                </a:solidFill>
                <a:latin typeface="Arial"/>
                <a:ea typeface="DejaVu Sans"/>
              </a:rPr>
              <a:t>-</a:t>
            </a:r>
            <a:endParaRPr lang="de-DE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EEEEEE"/>
                </a:solidFill>
                <a:latin typeface="Arial"/>
                <a:ea typeface="DejaVu Sans"/>
              </a:rPr>
              <a:t>versammlung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68" name="CustomShape 12"/>
          <p:cNvSpPr/>
          <p:nvPr/>
        </p:nvSpPr>
        <p:spPr>
          <a:xfrm>
            <a:off x="6840000" y="4011120"/>
            <a:ext cx="1799640" cy="1316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007826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Wandelwerk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69" name="CustomShape 13"/>
          <p:cNvSpPr/>
          <p:nvPr/>
        </p:nvSpPr>
        <p:spPr>
          <a:xfrm>
            <a:off x="1152000" y="4753800"/>
            <a:ext cx="2375640" cy="688320"/>
          </a:xfrm>
          <a:custGeom>
            <a:avLst/>
            <a:gdLst/>
            <a:ahLst/>
            <a:cxnLst/>
            <a:rect l="l" t="t" r="r" b="b"/>
            <a:pathLst>
              <a:path w="6602" h="1915">
                <a:moveTo>
                  <a:pt x="318" y="0"/>
                </a:moveTo>
                <a:cubicBezTo>
                  <a:pt x="159" y="0"/>
                  <a:pt x="0" y="159"/>
                  <a:pt x="0" y="319"/>
                </a:cubicBezTo>
                <a:lnTo>
                  <a:pt x="0" y="1595"/>
                </a:lnTo>
                <a:cubicBezTo>
                  <a:pt x="0" y="1754"/>
                  <a:pt x="159" y="1914"/>
                  <a:pt x="318" y="1914"/>
                </a:cubicBezTo>
                <a:lnTo>
                  <a:pt x="6282" y="1914"/>
                </a:lnTo>
                <a:cubicBezTo>
                  <a:pt x="6441" y="1914"/>
                  <a:pt x="6601" y="1754"/>
                  <a:pt x="6601" y="1595"/>
                </a:cubicBezTo>
                <a:lnTo>
                  <a:pt x="6601" y="319"/>
                </a:lnTo>
                <a:cubicBezTo>
                  <a:pt x="6601" y="159"/>
                  <a:pt x="6441" y="0"/>
                  <a:pt x="6282" y="0"/>
                </a:cubicBezTo>
                <a:lnTo>
                  <a:pt x="318" y="0"/>
                </a:lnTo>
              </a:path>
            </a:pathLst>
          </a:custGeom>
          <a:solidFill>
            <a:srgbClr val="007826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Lokalgruppen (ODWs)</a:t>
            </a: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-3240" y="2277000"/>
            <a:ext cx="9146160" cy="2303280"/>
          </a:xfrm>
          <a:prstGeom prst="rect">
            <a:avLst/>
          </a:prstGeom>
          <a:solidFill>
            <a:srgbClr val="006655"/>
          </a:solidFill>
          <a:ln>
            <a:solidFill>
              <a:srgbClr val="00665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CustomShape 2"/>
          <p:cNvSpPr/>
          <p:nvPr/>
        </p:nvSpPr>
        <p:spPr>
          <a:xfrm>
            <a:off x="0" y="4293000"/>
            <a:ext cx="9142920" cy="286920"/>
          </a:xfrm>
          <a:prstGeom prst="rect">
            <a:avLst/>
          </a:prstGeom>
          <a:solidFill>
            <a:srgbClr val="BFBD32"/>
          </a:solidFill>
          <a:ln>
            <a:solidFill>
              <a:srgbClr val="BFBD3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2" name="Picture 2"/>
          <p:cNvPicPr/>
          <p:nvPr/>
        </p:nvPicPr>
        <p:blipFill>
          <a:blip r:embed="rId2"/>
          <a:stretch/>
        </p:blipFill>
        <p:spPr>
          <a:xfrm>
            <a:off x="30240" y="332640"/>
            <a:ext cx="3280320" cy="1639800"/>
          </a:xfrm>
          <a:prstGeom prst="rect">
            <a:avLst/>
          </a:prstGeom>
          <a:ln>
            <a:noFill/>
          </a:ln>
        </p:spPr>
      </p:pic>
      <p:sp>
        <p:nvSpPr>
          <p:cNvPr id="173" name="CustomShape 3"/>
          <p:cNvSpPr/>
          <p:nvPr/>
        </p:nvSpPr>
        <p:spPr>
          <a:xfrm>
            <a:off x="1187640" y="2475000"/>
            <a:ext cx="7055640" cy="9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Ausblick: </a:t>
            </a:r>
            <a:endParaRPr lang="de-DE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800" b="0" strike="noStrike" spc="-1">
                <a:solidFill>
                  <a:srgbClr val="FFFFFF"/>
                </a:solidFill>
                <a:latin typeface="Enriqueta"/>
                <a:ea typeface="DejaVu Sans"/>
              </a:rPr>
              <a:t>Mitgliederversammlung</a:t>
            </a:r>
            <a:endParaRPr lang="de-DE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279</Words>
  <Application>Microsoft Office PowerPoint</Application>
  <PresentationFormat>Bildschirmpräsentation (4:3)</PresentationFormat>
  <Paragraphs>73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Enriqueta</vt:lpstr>
      <vt:lpstr>Source Code Pro</vt:lpstr>
      <vt:lpstr>Source Sans Pro</vt:lpstr>
      <vt:lpstr>Symbol</vt:lpstr>
      <vt:lpstr>Wingdings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Jan von der Brelie</dc:creator>
  <dc:description/>
  <cp:lastModifiedBy>Tjerk Weber</cp:lastModifiedBy>
  <cp:revision>33</cp:revision>
  <dcterms:created xsi:type="dcterms:W3CDTF">2018-04-24T11:33:48Z</dcterms:created>
  <dcterms:modified xsi:type="dcterms:W3CDTF">2019-05-31T17:35:13Z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33</vt:i4>
  </property>
</Properties>
</file>